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5"/>
  </p:handoutMasterIdLst>
  <p:sldIdLst>
    <p:sldId id="298" r:id="rId2"/>
    <p:sldId id="306" r:id="rId3"/>
    <p:sldId id="307" r:id="rId4"/>
    <p:sldId id="305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3" r:id="rId15"/>
    <p:sldId id="294" r:id="rId16"/>
    <p:sldId id="257" r:id="rId17"/>
    <p:sldId id="258" r:id="rId18"/>
    <p:sldId id="263" r:id="rId19"/>
    <p:sldId id="259" r:id="rId20"/>
    <p:sldId id="261" r:id="rId21"/>
    <p:sldId id="262" r:id="rId22"/>
    <p:sldId id="266" r:id="rId23"/>
    <p:sldId id="300" r:id="rId24"/>
    <p:sldId id="301" r:id="rId25"/>
    <p:sldId id="303" r:id="rId26"/>
    <p:sldId id="304" r:id="rId27"/>
    <p:sldId id="299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9" r:id="rId38"/>
    <p:sldId id="311" r:id="rId39"/>
    <p:sldId id="308" r:id="rId40"/>
    <p:sldId id="313" r:id="rId41"/>
    <p:sldId id="312" r:id="rId42"/>
    <p:sldId id="314" r:id="rId43"/>
    <p:sldId id="31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5" end="4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50E664-7152-4BA0-B32F-5B093E25DF7F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A18B22-04A5-4830-9591-DEEBE8F8E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9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A06D-5CA3-4287-9E4D-835CAC55E3D9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FD52-507D-420A-9E1D-6393091FD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538A-3842-4F07-B7B7-08D2626AED1C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37956-0BB1-4FBF-806A-4285D1CE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FEDBD-503D-4B1C-B4E1-05ABCCF242C2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8BCC8-1B00-4717-B762-0FABDA55F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4D94-E707-43D0-BD43-1D7D054B2664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6D5E-508F-48D3-8B36-53A4537E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C2D2-A6AB-4C6D-BBDD-214946436E73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279B-17D7-42A7-B9CE-B8B212640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73D-6DEB-4723-A54D-5463BDD0C3EC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CFA74-9C93-4318-BEB4-65F3F5B47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4861F-3312-4C81-B0EC-E3AACAF192B6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BEB2-8768-40DA-B2E4-FFAC21EB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3CD74-12D4-4A36-B63A-E1659A96C8D1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6EB3-3630-463C-B344-78DB1E878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2B77-4C4E-4535-99DC-2F4268EA5967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77E4-F66D-4982-9326-044F41A1D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4FD9-CB27-4E6E-9202-FED696804684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7E90-8F37-40CB-AF47-53CEBA138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5FE2-F94C-42E1-A103-86F104C4FED0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E84-CF10-48C4-A690-39CB7375C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18FA4BE-737B-4A65-AADB-A69B25610C3D}" type="datetimeFigureOut">
              <a:rPr lang="en-US"/>
              <a:pPr>
                <a:defRPr/>
              </a:pPr>
              <a:t>11/26/12</a:t>
            </a:fld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15A0C41-736A-4B90-BB98-8D8BFCCD5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>
        <p:tmplLst>
          <p:tmpl lvl="1">
            <p:tnLst>
              <p:par>
                <p:cTn xmlns:p14="http://schemas.microsoft.com/office/powerpoint/2010/main"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tockphotofinder.com/preview/zoom.php?content_id=539649&amp;content_provider=designpics&amp;page_src=http://designpics.com/dpcomp.asp?MediaID=1766308&amp;content_type_selector=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n.wikipedia.org/wiki/Image:Flag_of_the_United_States.svg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everwonder.com/david/thegrinch/44(1).jpg" TargetMode="Externa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ckphotofinder.com/preview/zoom.php?content_id=540930&amp;content_provider=designpics&amp;page_src=http://designpics.com/dpcomp.asp?MediaID=1767611&amp;content_type_selector=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9" name="Picture 4" descr="Lordoftheflies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609600" y="3048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5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 OF THE FLIES	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838200" y="4648200"/>
            <a:ext cx="7391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Symbolic Beginnings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Chapters 1-3 Review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Often times combinations can be symbolic</a:t>
            </a:r>
          </a:p>
        </p:txBody>
      </p:sp>
      <p:pic>
        <p:nvPicPr>
          <p:cNvPr id="7173" name="Picture 5" descr="Quality stock photography from designpics of hands unit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28844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Penned But Proud: Lion by Edward Willett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447800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Symbol can be a </a:t>
            </a:r>
            <a:r>
              <a:rPr lang="en-US" smtClean="0">
                <a:solidFill>
                  <a:srgbClr val="FF0000"/>
                </a:solidFill>
              </a:rPr>
              <a:t>place</a:t>
            </a:r>
          </a:p>
        </p:txBody>
      </p:sp>
      <p:pic>
        <p:nvPicPr>
          <p:cNvPr id="24578" name="Picture 7" descr="Section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55320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symbol can be an </a:t>
            </a:r>
            <a:r>
              <a:rPr lang="en-US" smtClean="0">
                <a:solidFill>
                  <a:srgbClr val="FF0000"/>
                </a:solidFill>
              </a:rPr>
              <a:t>event</a:t>
            </a:r>
          </a:p>
        </p:txBody>
      </p:sp>
      <p:pic>
        <p:nvPicPr>
          <p:cNvPr id="25602" name="Picture 5" descr="710439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25955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5486400" y="1828800"/>
            <a:ext cx="2971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Runner crossing the finish line could represent success, perseverance, accomplishing a goal.</a:t>
            </a:r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Term: </a:t>
            </a:r>
            <a:r>
              <a:rPr lang="en-US" b="1" smtClean="0">
                <a:solidFill>
                  <a:srgbClr val="FF0000"/>
                </a:solidFill>
              </a:rPr>
              <a:t>Allegory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A story with two or more levels of meaning.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	Literal level- what is literally stated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	Symbolic level- represents ideas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rgbClr val="FF0000"/>
                </a:solidFill>
              </a:rPr>
              <a:t>An Allegory must have Symbols</a:t>
            </a:r>
            <a:r>
              <a:rPr lang="en-US" i="1" smtClean="0">
                <a:solidFill>
                  <a:srgbClr val="3333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5943600" y="228600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Characters</a:t>
            </a:r>
          </a:p>
          <a:p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1295400" y="8382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Patterns of events</a:t>
            </a: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209800" y="304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Plot</a:t>
            </a: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6096000" y="914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191000" y="1752600"/>
            <a:ext cx="1066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Box 6"/>
          <p:cNvSpPr txBox="1">
            <a:spLocks noChangeArrowheads="1"/>
          </p:cNvSpPr>
          <p:nvPr/>
        </p:nvSpPr>
        <p:spPr bwMode="auto">
          <a:xfrm>
            <a:off x="1676400" y="3200400"/>
            <a:ext cx="1905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Abstract Idea</a:t>
            </a:r>
          </a:p>
          <a:p>
            <a:endParaRPr lang="en-US" sz="36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4038600" y="3276600"/>
            <a:ext cx="1447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 flipV="1">
            <a:off x="2819400" y="4876800"/>
            <a:ext cx="1524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5562600" y="2819400"/>
            <a:ext cx="259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</a:rPr>
              <a:t>THEME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1143000" y="228600"/>
            <a:ext cx="3124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4343400" y="152400"/>
            <a:ext cx="34290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4495800" y="838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Statements / Actions</a:t>
            </a:r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914400" y="2895600"/>
            <a:ext cx="3124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143000" y="58674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Represented by a SYMBOL</a:t>
            </a:r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 flipH="1">
            <a:off x="6781800" y="1828800"/>
            <a:ext cx="3810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64" grpId="0" animBg="1"/>
      <p:bldP spid="27665" grpId="0"/>
      <p:bldP spid="27666" grpId="0" animBg="1"/>
      <p:bldP spid="29716" grpId="0" animBg="1"/>
      <p:bldP spid="29717" grpId="0"/>
      <p:bldP spid="51211" grpId="0" animBg="1"/>
      <p:bldP spid="51212" grpId="0" animBg="1"/>
      <p:bldP spid="2" grpId="0"/>
      <p:bldP spid="51214" grpId="0" animBg="1"/>
      <p:bldP spid="51215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Symbolic Exercise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Characters / Objects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The Island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The conch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Ralph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Piggy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Jack Merridew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The Choir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The Snake thing / beastie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Piggy’s Glasses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Signal Fire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9699" name="Picture 4" descr="Copyrighted_Image_Reuse_Prohibited_8133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0"/>
            <a:ext cx="47244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Quotes and Actions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4582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Ralph plays in the beach naked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Garden of Eden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Appearance of Jack and his choir. 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Quotes and Actions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5307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“this belongs to us.“ – Ralph looking at the </a:t>
            </a:r>
            <a:r>
              <a:rPr lang="en-US" dirty="0" smtClean="0"/>
              <a:t>island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Ralph’s mockery of Piggy</a:t>
            </a:r>
            <a:endParaRPr lang="en-US" dirty="0" smtClean="0"/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Jack attempting to kill the pig.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7" name="Picture 5" descr="pig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240" y="4343400"/>
            <a:ext cx="2315059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Themes and Concepts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838200" y="17526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Miniature Society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Social hierarchy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Clash in human nature between instinctual and learned behavior.</a:t>
            </a:r>
          </a:p>
        </p:txBody>
      </p:sp>
      <p:pic>
        <p:nvPicPr>
          <p:cNvPr id="32771" name="Picture 4" descr="img_current_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886200"/>
            <a:ext cx="510540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563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Subordinate Characters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8991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solidFill>
                  <a:srgbClr val="FF0000"/>
                </a:solidFill>
              </a:rPr>
              <a:t>Subordinate Characters: </a:t>
            </a:r>
            <a:r>
              <a:rPr lang="en-US" smtClean="0">
                <a:solidFill>
                  <a:srgbClr val="FF0000"/>
                </a:solidFill>
              </a:rPr>
              <a:t>are involved in the plot have little influence.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React to events; They do not cause them.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Add realism to the story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 Allegorical novels they are used as a representative tool.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Simple</a:t>
            </a:r>
            <a:r>
              <a:rPr lang="en-US" b="1" smtClean="0">
                <a:solidFill>
                  <a:srgbClr val="FF0000"/>
                </a:solidFill>
              </a:rPr>
              <a:t> Motivation </a:t>
            </a:r>
            <a:r>
              <a:rPr lang="en-US" smtClean="0">
                <a:solidFill>
                  <a:srgbClr val="FF0000"/>
                </a:solidFill>
              </a:rPr>
              <a:t>and</a:t>
            </a:r>
            <a:r>
              <a:rPr lang="en-US" b="1" smtClean="0">
                <a:solidFill>
                  <a:srgbClr val="FF0000"/>
                </a:solidFill>
              </a:rPr>
              <a:t> Conflicts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Themes and Concepts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Boys have no society, no rules, and no concerns beyond personal survival.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Choice between returning to a pre-civilized state of humanity and re-imposing social order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impulse towards savagery and the need for civilization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Themes and Concepts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Ralph is the antithesis of Jack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vote for chief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Emphasis on the boys' childishness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Themes and Concepts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Ralph is the antithesis of Jack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Loss of Innocence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Development of innate desires and urges</a:t>
            </a:r>
          </a:p>
          <a:p>
            <a:pPr lvl="1" eaLnBrk="1" hangingPunct="1"/>
            <a:r>
              <a:rPr lang="en-US" smtClean="0"/>
              <a:t>“something growing but not sure from where”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 Review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Specious </a:t>
            </a:r>
          </a:p>
          <a:p>
            <a:r>
              <a:rPr lang="en-US" smtClean="0"/>
              <a:t>Skewed</a:t>
            </a:r>
          </a:p>
          <a:p>
            <a:r>
              <a:rPr lang="en-US" smtClean="0"/>
              <a:t>Bastion</a:t>
            </a:r>
          </a:p>
          <a:p>
            <a:r>
              <a:rPr lang="en-US" smtClean="0"/>
              <a:t>Hiatus</a:t>
            </a:r>
          </a:p>
          <a:p>
            <a:r>
              <a:rPr lang="en-US" smtClean="0"/>
              <a:t>Gesticulated</a:t>
            </a:r>
          </a:p>
          <a:p>
            <a:r>
              <a:rPr lang="en-US" smtClean="0"/>
              <a:t>Ebullience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/>
            </a:r>
            <a:br>
              <a:rPr lang="en-US" sz="3800" smtClean="0"/>
            </a:br>
            <a:r>
              <a:rPr lang="en-US" sz="3800" smtClean="0"/>
              <a:t>Quiz Monday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563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Subordinate Characters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8991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solidFill>
                  <a:srgbClr val="FF0000"/>
                </a:solidFill>
              </a:rPr>
              <a:t>Subordinate Characters: </a:t>
            </a:r>
            <a:r>
              <a:rPr lang="en-US" smtClean="0">
                <a:solidFill>
                  <a:srgbClr val="FF0000"/>
                </a:solidFill>
              </a:rPr>
              <a:t>are involved in the plot have little influence.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React to events; They do not cause them.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Add realism to the story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 Allegorical novels they are used as a representative tool.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Simple</a:t>
            </a:r>
            <a:r>
              <a:rPr lang="en-US" b="1" smtClean="0">
                <a:solidFill>
                  <a:srgbClr val="FF0000"/>
                </a:solidFill>
              </a:rPr>
              <a:t> Motivation </a:t>
            </a:r>
            <a:r>
              <a:rPr lang="en-US" smtClean="0">
                <a:solidFill>
                  <a:srgbClr val="FF0000"/>
                </a:solidFill>
              </a:rPr>
              <a:t>and</a:t>
            </a:r>
            <a:r>
              <a:rPr lang="en-US" b="1" smtClean="0">
                <a:solidFill>
                  <a:srgbClr val="FF0000"/>
                </a:solidFill>
              </a:rPr>
              <a:t> Conflicts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Main Characters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solidFill>
                  <a:srgbClr val="FF0000"/>
                </a:solidFill>
              </a:rPr>
              <a:t>Main Characters:</a:t>
            </a:r>
            <a:r>
              <a:rPr lang="en-US" smtClean="0">
                <a:solidFill>
                  <a:srgbClr val="FF0000"/>
                </a:solidFill>
              </a:rPr>
              <a:t> the plot revolves around their actions.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They experience and change of Evolution</a:t>
            </a:r>
            <a:r>
              <a:rPr lang="en-US" b="1" smtClean="0">
                <a:solidFill>
                  <a:srgbClr val="FF0000"/>
                </a:solidFill>
              </a:rPr>
              <a:t>.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They change other characters.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Complex</a:t>
            </a:r>
            <a:r>
              <a:rPr lang="en-US" b="1" smtClean="0">
                <a:solidFill>
                  <a:srgbClr val="FF0000"/>
                </a:solidFill>
              </a:rPr>
              <a:t> Motivation </a:t>
            </a:r>
            <a:r>
              <a:rPr lang="en-US" smtClean="0">
                <a:solidFill>
                  <a:srgbClr val="FF0000"/>
                </a:solidFill>
              </a:rPr>
              <a:t>and</a:t>
            </a:r>
            <a:r>
              <a:rPr lang="en-US" b="1" smtClean="0">
                <a:solidFill>
                  <a:srgbClr val="FF0000"/>
                </a:solidFill>
              </a:rPr>
              <a:t> Conflicts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9600" smtClean="0"/>
              <a:t>Practice Inference  Skill.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8839200" cy="5715000"/>
          </a:xfrm>
        </p:spPr>
        <p:txBody>
          <a:bodyPr/>
          <a:lstStyle/>
          <a:p>
            <a:pPr eaLnBrk="1" hangingPunct="1"/>
            <a:r>
              <a:rPr lang="en-US" smtClean="0"/>
              <a:t>Page 7 :</a:t>
            </a:r>
          </a:p>
          <a:p>
            <a:pPr eaLnBrk="1" hangingPunct="1"/>
            <a:r>
              <a:rPr lang="en-US" smtClean="0"/>
              <a:t>“The undergrowth…..Home counties?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Page 7: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“ Where’s the man with the mega phone?” The fair boy shook his head.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Page 8: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“Aren’t there any grownups at all” …”No gownups?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6002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10: Second Paragraph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“He jumped…….and the water”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could be the symbolism?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Main Characters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solidFill>
                  <a:srgbClr val="FF0000"/>
                </a:solidFill>
              </a:rPr>
              <a:t>Main Characters:</a:t>
            </a:r>
            <a:r>
              <a:rPr lang="en-US" smtClean="0">
                <a:solidFill>
                  <a:srgbClr val="FF0000"/>
                </a:solidFill>
              </a:rPr>
              <a:t> the plot revolves around their actions.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They experience and change of Evolution</a:t>
            </a:r>
            <a:r>
              <a:rPr lang="en-US" b="1" smtClean="0">
                <a:solidFill>
                  <a:srgbClr val="FF0000"/>
                </a:solidFill>
              </a:rPr>
              <a:t>.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They change other characters.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Complex</a:t>
            </a:r>
            <a:r>
              <a:rPr lang="en-US" b="1" smtClean="0">
                <a:solidFill>
                  <a:srgbClr val="FF0000"/>
                </a:solidFill>
              </a:rPr>
              <a:t> Motivation </a:t>
            </a:r>
            <a:r>
              <a:rPr lang="en-US" smtClean="0">
                <a:solidFill>
                  <a:srgbClr val="FF0000"/>
                </a:solidFill>
              </a:rPr>
              <a:t>and</a:t>
            </a:r>
            <a:r>
              <a:rPr lang="en-US" b="1" smtClean="0">
                <a:solidFill>
                  <a:srgbClr val="FF0000"/>
                </a:solidFill>
              </a:rPr>
              <a:t> Conflicts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764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10: Third Paragraph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“He was old enough…..no devil”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could be the symbolism?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>
          <a:xfrm>
            <a:off x="838200" y="17526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10: Ralph and Piggy Conversation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“What’s your father…..As many as I liked”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does this tell passage us about Piggy?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914400" y="18288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19:  Ralph sees the choir boys.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Bottom Paragraph “ Within…..”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symbolic element could this description of the boys represent?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20. Description of Jack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Third Paragraph “ Inside the floating cloak…”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insight could this give into this character?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838200" y="17526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20 and 21. Piggy’s view of Jack Merridew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Bottom of the page and onto page 21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could Piggy’s reaction to Jack foreshadow?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88392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21.  Laughing at Piggy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“Shut up Fatty”…..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does this action represent?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88392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22  Description of Ralph Vote for Chief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Bottom of the page “But there was a stillness….”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23 First Paragraph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Jack’s face disappeared…..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does this vote represent? Foreshadow?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762000" y="1371600"/>
            <a:ext cx="88392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28   Pushing the Rock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“The great rock…”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does this tell you about the nature of he boys?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88392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End of Chapter 1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31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does this foreshadow?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Inference? 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88392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End of Chapter 2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Page 46-47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is happening?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Literary Terms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676400"/>
            <a:ext cx="83820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Symbolism – </a:t>
            </a:r>
            <a:r>
              <a:rPr lang="en-US" smtClean="0">
                <a:solidFill>
                  <a:srgbClr val="FF0000"/>
                </a:solidFill>
              </a:rPr>
              <a:t>A </a:t>
            </a:r>
            <a:r>
              <a:rPr lang="en-US" i="1" smtClean="0">
                <a:solidFill>
                  <a:srgbClr val="FF0000"/>
                </a:solidFill>
              </a:rPr>
              <a:t>symbol</a:t>
            </a:r>
            <a:r>
              <a:rPr lang="en-US" smtClean="0">
                <a:solidFill>
                  <a:srgbClr val="FF0000"/>
                </a:solidFill>
              </a:rPr>
              <a:t> is a character, place, thing or event that stands for something else, often an </a:t>
            </a:r>
            <a:r>
              <a:rPr lang="en-US" b="1" smtClean="0">
                <a:solidFill>
                  <a:srgbClr val="FF0000"/>
                </a:solidFill>
              </a:rPr>
              <a:t>abstract idea</a:t>
            </a:r>
            <a:r>
              <a:rPr lang="en-US" smtClean="0">
                <a:solidFill>
                  <a:srgbClr val="FF0000"/>
                </a:solidFill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A symbol can be anything that could represent a larger idea. 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inference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Page 53   </a:t>
            </a:r>
          </a:p>
          <a:p>
            <a:r>
              <a:rPr lang="en-US" smtClean="0"/>
              <a:t>Jack talking about Rescue</a:t>
            </a:r>
          </a:p>
          <a:p>
            <a:endParaRPr lang="en-US" smtClean="0"/>
          </a:p>
          <a:p>
            <a:r>
              <a:rPr lang="en-US" smtClean="0"/>
              <a:t>“Rescue? Yes, of course.”</a:t>
            </a:r>
          </a:p>
          <a:p>
            <a:endParaRPr lang="en-US" smtClean="0"/>
          </a:p>
          <a:p>
            <a:r>
              <a:rPr lang="en-US" smtClean="0"/>
              <a:t>What is Jack priority?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inference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conversation between Jack and Ralph on Page 51</a:t>
            </a:r>
          </a:p>
          <a:p>
            <a:endParaRPr lang="en-US" smtClean="0"/>
          </a:p>
          <a:p>
            <a:r>
              <a:rPr lang="en-US" smtClean="0"/>
              <a:t>What does this imply?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inference	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end of Chapter 3</a:t>
            </a:r>
          </a:p>
          <a:p>
            <a:endParaRPr lang="en-US" smtClean="0"/>
          </a:p>
          <a:p>
            <a:r>
              <a:rPr lang="en-US" smtClean="0"/>
              <a:t>Simon’s Character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Vocab Review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Specious </a:t>
            </a:r>
          </a:p>
          <a:p>
            <a:r>
              <a:rPr lang="en-US" smtClean="0"/>
              <a:t>Skewed</a:t>
            </a:r>
          </a:p>
          <a:p>
            <a:r>
              <a:rPr lang="en-US" smtClean="0"/>
              <a:t>Bastion</a:t>
            </a:r>
          </a:p>
          <a:p>
            <a:r>
              <a:rPr lang="en-US" smtClean="0"/>
              <a:t>Hiatus</a:t>
            </a:r>
          </a:p>
          <a:p>
            <a:r>
              <a:rPr lang="en-US" smtClean="0"/>
              <a:t>Gesticulated</a:t>
            </a:r>
          </a:p>
          <a:p>
            <a:r>
              <a:rPr lang="en-US" smtClean="0"/>
              <a:t>Ebullience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Literary Terms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676400"/>
            <a:ext cx="83820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Symbolism – </a:t>
            </a:r>
            <a:r>
              <a:rPr lang="en-US" smtClean="0">
                <a:solidFill>
                  <a:srgbClr val="FF0000"/>
                </a:solidFill>
              </a:rPr>
              <a:t>A </a:t>
            </a:r>
            <a:r>
              <a:rPr lang="en-US" i="1" smtClean="0">
                <a:solidFill>
                  <a:srgbClr val="FF0000"/>
                </a:solidFill>
              </a:rPr>
              <a:t>symbol</a:t>
            </a:r>
            <a:r>
              <a:rPr lang="en-US" smtClean="0">
                <a:solidFill>
                  <a:srgbClr val="FF0000"/>
                </a:solidFill>
              </a:rPr>
              <a:t> is a character, place, thing or event that stands for something else, often an </a:t>
            </a:r>
            <a:r>
              <a:rPr lang="en-US" b="1" smtClean="0">
                <a:solidFill>
                  <a:srgbClr val="FF0000"/>
                </a:solidFill>
              </a:rPr>
              <a:t>abstract idea</a:t>
            </a:r>
            <a:r>
              <a:rPr lang="en-US" smtClean="0">
                <a:solidFill>
                  <a:srgbClr val="FF0000"/>
                </a:solidFill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A symbol can be anything that could represent a larger idea. 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this represent?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9459" name="Picture 7" descr="Flag of the United States of America">
            <a:hlinkClick r:id="rId2" tooltip="Flag of the United States of Americ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95400"/>
            <a:ext cx="58674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95400" y="48006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FREEDOM          LIBERTY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30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 Symbol can be an item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rotting apple often times is considered a Symbol of the Roman empire</a:t>
            </a:r>
          </a:p>
        </p:txBody>
      </p:sp>
      <p:pic>
        <p:nvPicPr>
          <p:cNvPr id="4103" name="Picture 7" descr="G44-317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28003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48200" y="2971800"/>
            <a:ext cx="3352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Because the Fall of Roman was not from an outside source, instead Roman’s eventual fall from power came from the corruption within.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symbol can be a </a:t>
            </a:r>
            <a:r>
              <a:rPr lang="en-US" smtClean="0">
                <a:solidFill>
                  <a:srgbClr val="FF0000"/>
                </a:solidFill>
              </a:rPr>
              <a:t>character</a:t>
            </a:r>
          </a:p>
        </p:txBody>
      </p:sp>
      <p:pic>
        <p:nvPicPr>
          <p:cNvPr id="5125" name="Picture 5" descr="44(1).jpg (3831 bytes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4572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15000" y="1828800"/>
            <a:ext cx="2514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Grinch represents negative attitude toward Christmas or any celebration.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these symbolize?  </a:t>
            </a:r>
          </a:p>
        </p:txBody>
      </p:sp>
      <p:pic>
        <p:nvPicPr>
          <p:cNvPr id="6149" name="Picture 5" descr="Portrait of beautiful and proud l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Quality stock photography from designpics of hands unit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676400"/>
            <a:ext cx="350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2063</TotalTime>
  <Words>983</Words>
  <Application>Microsoft Macintosh PowerPoint</Application>
  <PresentationFormat>On-screen Show (4:3)</PresentationFormat>
  <Paragraphs>248</Paragraphs>
  <Slides>43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Layers</vt:lpstr>
      <vt:lpstr>.</vt:lpstr>
      <vt:lpstr>Subordinate Characters</vt:lpstr>
      <vt:lpstr>Main Characters</vt:lpstr>
      <vt:lpstr>Literary Terms</vt:lpstr>
      <vt:lpstr>Literary Terms</vt:lpstr>
      <vt:lpstr>What does this represent? </vt:lpstr>
      <vt:lpstr>A Symbol can be an item</vt:lpstr>
      <vt:lpstr>A symbol can be a character</vt:lpstr>
      <vt:lpstr>What do these symbolize?  </vt:lpstr>
      <vt:lpstr>Often times combinations can be symbolic</vt:lpstr>
      <vt:lpstr>A Symbol can be a place</vt:lpstr>
      <vt:lpstr>A symbol can be an event</vt:lpstr>
      <vt:lpstr>New Term: Allegory</vt:lpstr>
      <vt:lpstr>PowerPoint Presentation</vt:lpstr>
      <vt:lpstr>Group Symbolic Exercise </vt:lpstr>
      <vt:lpstr>Characters / Objects </vt:lpstr>
      <vt:lpstr>Quotes and Actions</vt:lpstr>
      <vt:lpstr>Quotes and Actions</vt:lpstr>
      <vt:lpstr>Themes and Concepts</vt:lpstr>
      <vt:lpstr>Themes and Concepts</vt:lpstr>
      <vt:lpstr>Themes and Concepts</vt:lpstr>
      <vt:lpstr>Themes and Concepts</vt:lpstr>
      <vt:lpstr>Vocab Review</vt:lpstr>
      <vt:lpstr> Quiz Monday</vt:lpstr>
      <vt:lpstr>Subordinate Characters</vt:lpstr>
      <vt:lpstr>Main Characters</vt:lpstr>
      <vt:lpstr>Inferences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 is the Inference? </vt:lpstr>
      <vt:lpstr>What’s the inference</vt:lpstr>
      <vt:lpstr>What’s the inference</vt:lpstr>
      <vt:lpstr>What’s the inference </vt:lpstr>
      <vt:lpstr>Vocab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</dc:title>
  <dc:creator>User</dc:creator>
  <cp:lastModifiedBy>Short, Lisa</cp:lastModifiedBy>
  <cp:revision>17</cp:revision>
  <dcterms:created xsi:type="dcterms:W3CDTF">2011-02-03T03:42:57Z</dcterms:created>
  <dcterms:modified xsi:type="dcterms:W3CDTF">2012-11-26T12:05:22Z</dcterms:modified>
</cp:coreProperties>
</file>