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6" autoAdjust="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2813B-DA0F-49A1-A524-6091800A1987}" type="datetimeFigureOut">
              <a:rPr lang="en-US" smtClean="0"/>
              <a:t>8/22/12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46D39-6874-4FBE-B980-BF2674EF5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24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F26BEE-9192-4D69-8EDE-7F89E2402E25}" type="datetimeFigureOut">
              <a:rPr lang="en-US" smtClean="0"/>
              <a:pPr/>
              <a:t>8/22/12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E96E46-68D3-4D61-B365-E2462B5E25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Components of a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Accelerated English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6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191000"/>
          </a:xfrm>
        </p:spPr>
        <p:txBody>
          <a:bodyPr/>
          <a:lstStyle/>
          <a:p>
            <a:r>
              <a:rPr lang="en-US" dirty="0" smtClean="0"/>
              <a:t>What is MLA format?</a:t>
            </a:r>
          </a:p>
          <a:p>
            <a:pPr lvl="1"/>
            <a:r>
              <a:rPr lang="en-US" b="1" u="sng" dirty="0" smtClean="0"/>
              <a:t>Specific guidelines for formatting manuscripts</a:t>
            </a:r>
            <a:endParaRPr lang="en-US" dirty="0" smtClean="0"/>
          </a:p>
          <a:p>
            <a:pPr lvl="1"/>
            <a:r>
              <a:rPr lang="en-US" dirty="0" smtClean="0"/>
              <a:t>With a partner and white boards…practice MLA format!</a:t>
            </a:r>
          </a:p>
          <a:p>
            <a:pPr lvl="1"/>
            <a:r>
              <a:rPr lang="en-US" dirty="0" smtClean="0"/>
              <a:t>What should the basic heading look like?</a:t>
            </a:r>
          </a:p>
          <a:p>
            <a:pPr lvl="2"/>
            <a:r>
              <a:rPr lang="en-US" b="1" u="sng" dirty="0" smtClean="0"/>
              <a:t>Name, teacher’s name, class, date</a:t>
            </a:r>
            <a:endParaRPr lang="en-US" dirty="0" smtClean="0"/>
          </a:p>
          <a:p>
            <a:pPr lvl="2"/>
            <a:r>
              <a:rPr lang="en-US" dirty="0" smtClean="0"/>
              <a:t>What is the header?</a:t>
            </a:r>
          </a:p>
          <a:p>
            <a:pPr lvl="3"/>
            <a:r>
              <a:rPr lang="en-US" b="1" u="sng" dirty="0" smtClean="0"/>
              <a:t>Last name /page number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1900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810000"/>
          </a:xfrm>
        </p:spPr>
        <p:txBody>
          <a:bodyPr/>
          <a:lstStyle/>
          <a:p>
            <a:r>
              <a:rPr lang="en-US" dirty="0" smtClean="0"/>
              <a:t>Where is the header located?</a:t>
            </a:r>
          </a:p>
          <a:p>
            <a:pPr lvl="1"/>
            <a:r>
              <a:rPr lang="en-US" b="1" u="sng" dirty="0" smtClean="0"/>
              <a:t>Upper right hand corner (insert header / footer)</a:t>
            </a:r>
            <a:endParaRPr lang="en-US" dirty="0" smtClean="0"/>
          </a:p>
          <a:p>
            <a:pPr lvl="1"/>
            <a:r>
              <a:rPr lang="en-US" dirty="0" smtClean="0"/>
              <a:t>A MLA format paper should have</a:t>
            </a:r>
          </a:p>
          <a:p>
            <a:pPr lvl="2"/>
            <a:r>
              <a:rPr lang="en-US" b="1" u="sng" dirty="0" smtClean="0"/>
              <a:t>1” margins</a:t>
            </a:r>
            <a:endParaRPr lang="en-US" dirty="0" smtClean="0"/>
          </a:p>
          <a:p>
            <a:pPr lvl="2"/>
            <a:r>
              <a:rPr lang="en-US" dirty="0" smtClean="0"/>
              <a:t>It should be in size</a:t>
            </a:r>
          </a:p>
          <a:p>
            <a:pPr lvl="3"/>
            <a:r>
              <a:rPr lang="en-US" b="1" u="sng" dirty="0" smtClean="0"/>
              <a:t>12</a:t>
            </a:r>
            <a:endParaRPr lang="en-US" dirty="0" smtClean="0"/>
          </a:p>
          <a:p>
            <a:pPr lvl="3"/>
            <a:r>
              <a:rPr lang="en-US" b="1" u="sng" dirty="0" smtClean="0"/>
              <a:t>Times New Roman </a:t>
            </a:r>
            <a:r>
              <a:rPr lang="en-US" dirty="0" smtClean="0"/>
              <a:t>font</a:t>
            </a:r>
          </a:p>
        </p:txBody>
      </p:sp>
    </p:spTree>
    <p:extLst>
      <p:ext uri="{BB962C8B-B14F-4D97-AF65-F5344CB8AC3E}">
        <p14:creationId xmlns:p14="http://schemas.microsoft.com/office/powerpoint/2010/main" val="387010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must be</a:t>
            </a:r>
          </a:p>
          <a:p>
            <a:pPr lvl="1"/>
            <a:r>
              <a:rPr lang="en-US" b="1" u="sng" dirty="0" smtClean="0"/>
              <a:t>Double spaced</a:t>
            </a:r>
            <a:endParaRPr lang="en-US" dirty="0" smtClean="0"/>
          </a:p>
          <a:p>
            <a:pPr lvl="1"/>
            <a:r>
              <a:rPr lang="en-US" dirty="0" smtClean="0"/>
              <a:t>The title should be</a:t>
            </a:r>
          </a:p>
          <a:p>
            <a:pPr lvl="2"/>
            <a:r>
              <a:rPr lang="en-US" b="1" u="sng" dirty="0" smtClean="0"/>
              <a:t>The same size, color, and font</a:t>
            </a:r>
            <a:r>
              <a:rPr lang="en-US" b="1" dirty="0" smtClean="0"/>
              <a:t> </a:t>
            </a:r>
            <a:r>
              <a:rPr lang="en-US" dirty="0" smtClean="0"/>
              <a:t>as the rest of the paper.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2383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722864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543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good introduction begins with a </a:t>
            </a:r>
          </a:p>
          <a:p>
            <a:pPr lvl="1"/>
            <a:r>
              <a:rPr lang="en-US" b="1" u="sng" dirty="0" smtClean="0"/>
              <a:t>Global Statement</a:t>
            </a:r>
            <a:endParaRPr lang="en-US" dirty="0" smtClean="0"/>
          </a:p>
          <a:p>
            <a:r>
              <a:rPr lang="en-US" dirty="0" smtClean="0"/>
              <a:t>What is that? </a:t>
            </a:r>
          </a:p>
          <a:p>
            <a:pPr lvl="1"/>
            <a:r>
              <a:rPr lang="en-US" b="1" u="sng" dirty="0" smtClean="0"/>
              <a:t>A broad, general statement that introduces the topic</a:t>
            </a:r>
            <a:endParaRPr lang="en-US" b="1" dirty="0" smtClean="0"/>
          </a:p>
          <a:p>
            <a:r>
              <a:rPr lang="en-US" b="1" dirty="0" smtClean="0"/>
              <a:t>With the </a:t>
            </a:r>
            <a:r>
              <a:rPr lang="en-US" dirty="0" smtClean="0"/>
              <a:t>person sitting next to you…create a global statement for the following topic: </a:t>
            </a:r>
          </a:p>
          <a:p>
            <a:pPr lvl="1"/>
            <a:r>
              <a:rPr lang="en-US" b="1" dirty="0" smtClean="0"/>
              <a:t>I-pads for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1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315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rest of your introduction made up of? </a:t>
            </a:r>
          </a:p>
          <a:p>
            <a:pPr lvl="1"/>
            <a:r>
              <a:rPr lang="en-US" b="1" u="sng" dirty="0" smtClean="0"/>
              <a:t>Background information</a:t>
            </a:r>
            <a:endParaRPr lang="en-US" dirty="0" smtClean="0"/>
          </a:p>
          <a:p>
            <a:r>
              <a:rPr lang="en-US" dirty="0" smtClean="0"/>
              <a:t>This should be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2-4</a:t>
            </a:r>
            <a:r>
              <a:rPr lang="en-US" dirty="0" smtClean="0"/>
              <a:t> sentences</a:t>
            </a:r>
          </a:p>
          <a:p>
            <a:r>
              <a:rPr lang="en-US" dirty="0" smtClean="0"/>
              <a:t>The last sentence of your introduction is called the </a:t>
            </a:r>
          </a:p>
          <a:p>
            <a:pPr lvl="1"/>
            <a:r>
              <a:rPr lang="en-US" b="1" u="sng" dirty="0" smtClean="0"/>
              <a:t>thesis sentence</a:t>
            </a:r>
            <a:endParaRPr lang="en-US" dirty="0" smtClean="0"/>
          </a:p>
          <a:p>
            <a:r>
              <a:rPr lang="en-US" dirty="0" smtClean="0"/>
              <a:t>What is that? </a:t>
            </a:r>
          </a:p>
          <a:p>
            <a:pPr lvl="1"/>
            <a:r>
              <a:rPr lang="en-US" b="1" u="sng" dirty="0" smtClean="0"/>
              <a:t>The specific statement of the purpose, intent, or main idea of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4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327" y="381000"/>
            <a:ext cx="7024744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792" y="1714325"/>
            <a:ext cx="6777317" cy="3508977"/>
          </a:xfrm>
        </p:spPr>
        <p:txBody>
          <a:bodyPr/>
          <a:lstStyle/>
          <a:p>
            <a:r>
              <a:rPr lang="en-US" dirty="0" smtClean="0"/>
              <a:t>Draw a picture of what an introduction should look like…please label!</a:t>
            </a:r>
          </a:p>
          <a:p>
            <a:endParaRPr lang="en-US" dirty="0"/>
          </a:p>
        </p:txBody>
      </p:sp>
      <p:sp>
        <p:nvSpPr>
          <p:cNvPr id="6" name="Flowchart: Merge 5"/>
          <p:cNvSpPr/>
          <p:nvPr/>
        </p:nvSpPr>
        <p:spPr>
          <a:xfrm>
            <a:off x="2667000" y="3602182"/>
            <a:ext cx="3352800" cy="1828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170378" y="49809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914400" y="4163568"/>
            <a:ext cx="18693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477000" y="3602182"/>
            <a:ext cx="1524000" cy="665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Global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2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person sitting next to you…please write a divided thesis( the three ideas) on </a:t>
            </a:r>
            <a:r>
              <a:rPr lang="en-US" dirty="0"/>
              <a:t>I</a:t>
            </a:r>
            <a:r>
              <a:rPr lang="en-US" dirty="0" smtClean="0"/>
              <a:t>-pads </a:t>
            </a:r>
            <a:r>
              <a:rPr lang="en-US" dirty="0" smtClean="0"/>
              <a:t>! </a:t>
            </a:r>
            <a:endParaRPr lang="en-US" dirty="0"/>
          </a:p>
          <a:p>
            <a:r>
              <a:rPr lang="en-US" dirty="0" smtClean="0"/>
              <a:t>Be ready to share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body paragraphs should your paper have?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3</a:t>
            </a:r>
          </a:p>
          <a:p>
            <a:r>
              <a:rPr lang="en-US" dirty="0" smtClean="0"/>
              <a:t>Your body paragraphs should begin with a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transition and main idea</a:t>
            </a:r>
            <a:endParaRPr lang="en-US" dirty="0" smtClean="0"/>
          </a:p>
          <a:p>
            <a:r>
              <a:rPr lang="en-US" dirty="0" smtClean="0"/>
              <a:t>With a partner list some transitions…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4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77317" cy="4003829"/>
          </a:xfrm>
        </p:spPr>
        <p:txBody>
          <a:bodyPr/>
          <a:lstStyle/>
          <a:p>
            <a:r>
              <a:rPr lang="en-US" dirty="0" smtClean="0"/>
              <a:t>What does the first sentence state?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The main idea of the paragraph</a:t>
            </a:r>
            <a:endParaRPr lang="en-US" dirty="0" smtClean="0"/>
          </a:p>
          <a:p>
            <a:r>
              <a:rPr lang="en-US" dirty="0" smtClean="0"/>
              <a:t>What should follow the first sentence?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A specific example</a:t>
            </a:r>
            <a:endParaRPr lang="en-US" dirty="0" smtClean="0"/>
          </a:p>
          <a:p>
            <a:r>
              <a:rPr lang="en-US" dirty="0" smtClean="0"/>
              <a:t>What comes after that? </a:t>
            </a:r>
          </a:p>
          <a:p>
            <a:pPr lvl="1"/>
            <a:r>
              <a:rPr lang="en-US" b="1" u="sng" dirty="0" smtClean="0"/>
              <a:t>Support / explanation of the example</a:t>
            </a:r>
            <a:endParaRPr lang="en-US" dirty="0" smtClean="0"/>
          </a:p>
          <a:p>
            <a:r>
              <a:rPr lang="en-US" dirty="0" smtClean="0"/>
              <a:t>After that? </a:t>
            </a:r>
          </a:p>
          <a:p>
            <a:pPr lvl="1"/>
            <a:r>
              <a:rPr lang="en-US" b="1" u="sng" dirty="0" smtClean="0"/>
              <a:t>2 other body paragraphs!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8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conclusion? </a:t>
            </a:r>
          </a:p>
          <a:p>
            <a:pPr lvl="1"/>
            <a:r>
              <a:rPr lang="en-US" b="1" u="sng" dirty="0" smtClean="0"/>
              <a:t>The last memorable paragraph of your paper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What does it include?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b="1" u="sng" dirty="0" smtClean="0"/>
              <a:t>a loosely restated thesis (same idea different words) / global… tie the paper together with the “So What?”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992" y="2256125"/>
            <a:ext cx="6777317" cy="3508977"/>
          </a:xfrm>
        </p:spPr>
        <p:txBody>
          <a:bodyPr/>
          <a:lstStyle/>
          <a:p>
            <a:r>
              <a:rPr lang="en-US" dirty="0" smtClean="0"/>
              <a:t>How is it the opposite of the introduction? Draw it here!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200400" y="3581400"/>
            <a:ext cx="2737104" cy="2057400"/>
          </a:xfrm>
          <a:prstGeom prst="triangle">
            <a:avLst>
              <a:gd name="adj" fmla="val 43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10200" y="3525982"/>
            <a:ext cx="20574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Restated thesis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5937504" y="4883866"/>
            <a:ext cx="229209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Restated global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4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77</TotalTime>
  <Words>377</Words>
  <Application>Microsoft Macintosh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Components of a Paper</vt:lpstr>
      <vt:lpstr>Introduction</vt:lpstr>
      <vt:lpstr>Introduction</vt:lpstr>
      <vt:lpstr>Introduction</vt:lpstr>
      <vt:lpstr>Introduction</vt:lpstr>
      <vt:lpstr>Body Paragraphs</vt:lpstr>
      <vt:lpstr>Body Paragraphs</vt:lpstr>
      <vt:lpstr>Conclusion</vt:lpstr>
      <vt:lpstr>Conclusion</vt:lpstr>
      <vt:lpstr>MLA Format</vt:lpstr>
      <vt:lpstr>MLA Format</vt:lpstr>
      <vt:lpstr>MLA Format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a Paper</dc:title>
  <dc:creator>User</dc:creator>
  <cp:lastModifiedBy>Short, Lisa</cp:lastModifiedBy>
  <cp:revision>10</cp:revision>
  <dcterms:created xsi:type="dcterms:W3CDTF">2011-09-07T11:52:45Z</dcterms:created>
  <dcterms:modified xsi:type="dcterms:W3CDTF">2012-08-23T00:49:22Z</dcterms:modified>
</cp:coreProperties>
</file>